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6" r:id="rId8"/>
    <p:sldId id="269" r:id="rId9"/>
    <p:sldId id="268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75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9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00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01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3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90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465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800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22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7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1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6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03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8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36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E81694-AD17-41F4-83D4-CB9A508A22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20AB3F-EE82-4113-B377-1C1F89EFC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HERPESVISUES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erpes(PHIL 1573 lore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326" y="5015345"/>
            <a:ext cx="2657674" cy="184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herpes vir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herpes vir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Image result for herpes 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2230081" cy="15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2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Isolation of virus from the lesion by growth in cell culture</a:t>
            </a:r>
          </a:p>
          <a:p>
            <a:pPr algn="just"/>
            <a:r>
              <a:rPr lang="en-US" smtClean="0"/>
              <a:t>Typical </a:t>
            </a:r>
            <a:r>
              <a:rPr lang="en-US" dirty="0" err="1" smtClean="0"/>
              <a:t>cytopathic</a:t>
            </a:r>
            <a:r>
              <a:rPr lang="en-US" dirty="0" smtClean="0"/>
              <a:t> effect occurs in 1-3 days, After which virus is identified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Acyclovir</a:t>
            </a:r>
            <a:r>
              <a:rPr lang="en-US" dirty="0" smtClean="0"/>
              <a:t> is treatment of choice against HSV-1</a:t>
            </a:r>
          </a:p>
          <a:p>
            <a:r>
              <a:rPr lang="en-US" dirty="0" smtClean="0"/>
              <a:t>Useful for the treatment for primary and recurrent genital herpes</a:t>
            </a:r>
          </a:p>
          <a:p>
            <a:r>
              <a:rPr lang="en-US" dirty="0" smtClean="0"/>
              <a:t>It shortens the duration of lesion &amp; reduce the extent of shedding of virus</a:t>
            </a:r>
          </a:p>
          <a:p>
            <a:r>
              <a:rPr lang="en-US" dirty="0" smtClean="0"/>
              <a:t>Also used to treat neonatal infections caused by HSV-2</a:t>
            </a:r>
          </a:p>
          <a:p>
            <a:r>
              <a:rPr lang="en-US" dirty="0" smtClean="0"/>
              <a:t>For HSV-1 eye infection nucleoside analogues </a:t>
            </a:r>
            <a:r>
              <a:rPr lang="en-US" dirty="0" err="1" smtClean="0"/>
              <a:t>trifluridine</a:t>
            </a:r>
            <a:r>
              <a:rPr lang="en-US" dirty="0" smtClean="0"/>
              <a:t> are used</a:t>
            </a:r>
          </a:p>
          <a:p>
            <a:r>
              <a:rPr lang="en-US" b="1" dirty="0" err="1" smtClean="0"/>
              <a:t>Penciclovir</a:t>
            </a:r>
            <a:r>
              <a:rPr lang="en-US" dirty="0" smtClean="0"/>
              <a:t> or </a:t>
            </a:r>
            <a:r>
              <a:rPr lang="en-US" b="1" dirty="0" err="1" smtClean="0"/>
              <a:t>docosanol</a:t>
            </a:r>
            <a:r>
              <a:rPr lang="en-US" dirty="0" smtClean="0"/>
              <a:t> can be used for HSV-1</a:t>
            </a:r>
          </a:p>
          <a:p>
            <a:r>
              <a:rPr lang="en-US" dirty="0" smtClean="0"/>
              <a:t>Drugs have </a:t>
            </a:r>
            <a:r>
              <a:rPr lang="en-US" b="1" dirty="0" smtClean="0"/>
              <a:t>no effect on the latent state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contact with vesicular lesion or ulcer</a:t>
            </a:r>
          </a:p>
          <a:p>
            <a:r>
              <a:rPr lang="en-US" dirty="0" smtClean="0"/>
              <a:t>Cesarean section is recommended for women who are at term &amp; who have genital lesion or positive viral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HERPESVISUES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Herpes family consists of 6 important Human Pathogen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HSV1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HSV2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Varicella Zoster Virus VZV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Cytomegalovirus CMV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Epstein-Barr Virus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Human Herpes Virus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Herpes are structurally similar</a:t>
            </a:r>
          </a:p>
          <a:p>
            <a:r>
              <a:rPr lang="en-US" dirty="0" smtClean="0"/>
              <a:t>Each has icosahedral core surrounded with enveloped lipoprotein</a:t>
            </a:r>
          </a:p>
          <a:p>
            <a:r>
              <a:rPr lang="en-US" dirty="0" smtClean="0"/>
              <a:t>Linear genome with double stranded DNA</a:t>
            </a:r>
          </a:p>
          <a:p>
            <a:r>
              <a:rPr lang="en-US" dirty="0" smtClean="0"/>
              <a:t>Herpes viruses are important for latent infection</a:t>
            </a:r>
          </a:p>
          <a:p>
            <a:r>
              <a:rPr lang="en-US" dirty="0" smtClean="0"/>
              <a:t>3 </a:t>
            </a:r>
            <a:r>
              <a:rPr lang="en-US" dirty="0"/>
              <a:t>herpes </a:t>
            </a:r>
            <a:r>
              <a:rPr lang="en-US" dirty="0" smtClean="0"/>
              <a:t>HSV 1, 2 and VZV cause vesicular rashes</a:t>
            </a:r>
          </a:p>
          <a:p>
            <a:r>
              <a:rPr lang="en-US" dirty="0" smtClean="0"/>
              <a:t>Herpes are suspected of causing </a:t>
            </a:r>
            <a:r>
              <a:rPr lang="en-US" b="1" dirty="0" smtClean="0"/>
              <a:t>cancer in human </a:t>
            </a:r>
          </a:p>
          <a:p>
            <a:r>
              <a:rPr lang="en-US" dirty="0" smtClean="0"/>
              <a:t>Replication occurs in nucleus, form intranuclear inclusions and are only virus that obtain their envelope by budding from the nuclear membrane.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Simplex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HSV-1 &amp; HSV 2 distinguished by 2 criteria: </a:t>
            </a:r>
            <a:r>
              <a:rPr lang="en-US" b="1" dirty="0" smtClean="0"/>
              <a:t>Antigenicity</a:t>
            </a:r>
            <a:r>
              <a:rPr lang="en-US" dirty="0" smtClean="0"/>
              <a:t> and </a:t>
            </a:r>
            <a:r>
              <a:rPr lang="en-US" b="1" dirty="0" smtClean="0"/>
              <a:t>location</a:t>
            </a:r>
          </a:p>
          <a:p>
            <a:r>
              <a:rPr lang="en-US" dirty="0" smtClean="0"/>
              <a:t>HSV-1 lesion are above waist and HSV-2 are below the waist</a:t>
            </a:r>
          </a:p>
          <a:p>
            <a:r>
              <a:rPr lang="en-US" dirty="0" smtClean="0"/>
              <a:t>HSV-1 cause recurrent herpes </a:t>
            </a:r>
            <a:r>
              <a:rPr lang="en-US" dirty="0" err="1" smtClean="0"/>
              <a:t>Labialis</a:t>
            </a:r>
            <a:r>
              <a:rPr lang="en-US" dirty="0" smtClean="0"/>
              <a:t> (cold sore), keratoconjunctivitis &amp; encephalitis.</a:t>
            </a:r>
          </a:p>
          <a:p>
            <a:r>
              <a:rPr lang="en-US" dirty="0" smtClean="0"/>
              <a:t>HSV-2 cause genital herpes, neonatal herpes and aseptic meningitis</a:t>
            </a:r>
          </a:p>
          <a:p>
            <a:r>
              <a:rPr lang="en-US" dirty="0" smtClean="0"/>
              <a:t>Human are the natural hosts of both HSV-1 and HSV-2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46" y="826602"/>
            <a:ext cx="8354290" cy="52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&amp;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509" y="2556931"/>
            <a:ext cx="9802088" cy="341437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HSV-1 transmitted primarily in saliva effecting face</a:t>
            </a:r>
          </a:p>
          <a:p>
            <a:r>
              <a:rPr lang="en-US" dirty="0" smtClean="0"/>
              <a:t>HSV-2 transmitted by sexual contact effecting genital areas</a:t>
            </a:r>
          </a:p>
          <a:p>
            <a:pPr algn="just"/>
            <a:r>
              <a:rPr lang="en-US" dirty="0" smtClean="0"/>
              <a:t>Transmission occurs when lesion present, asymptomatic shedding of both HSV-1 and HSV-2.</a:t>
            </a:r>
          </a:p>
          <a:p>
            <a:r>
              <a:rPr lang="en-US" dirty="0" smtClean="0"/>
              <a:t>HSV-2 infection increased in recent years.</a:t>
            </a:r>
          </a:p>
          <a:p>
            <a:r>
              <a:rPr lang="en-US" dirty="0" smtClean="0"/>
              <a:t>80% of people in US infected with HSV-1, &amp; 40% have recurrent herpes </a:t>
            </a:r>
            <a:r>
              <a:rPr lang="en-US" dirty="0" err="1" smtClean="0"/>
              <a:t>labialis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HSV occurs in childhood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545" y="2456596"/>
            <a:ext cx="10557163" cy="37502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Virus replicates in skin or mucous membrane at the initial site of infection.</a:t>
            </a:r>
          </a:p>
          <a:p>
            <a:r>
              <a:rPr lang="en-US" dirty="0" smtClean="0"/>
              <a:t>Then virus migrates up the neuron and becomes latent in sensory Ganglion cells</a:t>
            </a:r>
          </a:p>
          <a:p>
            <a:r>
              <a:rPr lang="en-US" dirty="0" smtClean="0"/>
              <a:t>HSV-1 becomes latent in trigeminal ganglia, whereas </a:t>
            </a:r>
          </a:p>
          <a:p>
            <a:r>
              <a:rPr lang="en-US" dirty="0" smtClean="0"/>
              <a:t>HSV-2 becomes latent in lumbar and sacral </a:t>
            </a:r>
            <a:r>
              <a:rPr lang="en-US" dirty="0" smtClean="0"/>
              <a:t>ganglia</a:t>
            </a:r>
            <a:endParaRPr lang="en-US" dirty="0" smtClean="0"/>
          </a:p>
          <a:p>
            <a:r>
              <a:rPr lang="en-US" dirty="0" smtClean="0"/>
              <a:t>Virus reactivated by </a:t>
            </a:r>
            <a:r>
              <a:rPr lang="en-US" b="1" dirty="0" smtClean="0"/>
              <a:t>inducers</a:t>
            </a:r>
            <a:r>
              <a:rPr lang="en-US" dirty="0" smtClean="0"/>
              <a:t> (sunlight, hormonal change, trauma, stress, fever)</a:t>
            </a:r>
          </a:p>
          <a:p>
            <a:r>
              <a:rPr lang="en-US" dirty="0" smtClean="0"/>
              <a:t>At that time it migrates down the neuron and replicates in skin causing lesions</a:t>
            </a:r>
          </a:p>
          <a:p>
            <a:r>
              <a:rPr lang="en-US" dirty="0" smtClean="0"/>
              <a:t>Lesion is a vesicle filled with fluid and cell debris, with vesicle rupture virus is liberated and can be transmitted to other individuals</a:t>
            </a:r>
          </a:p>
          <a:p>
            <a:r>
              <a:rPr lang="en-US" dirty="0" smtClean="0"/>
              <a:t>Multinucleated giant cells are found at the base of herpes virus lesion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Findings of HSV-1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912" y="2535382"/>
            <a:ext cx="8776851" cy="344415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 smtClean="0"/>
              <a:t>Encephalitis</a:t>
            </a:r>
            <a:r>
              <a:rPr lang="en-US" dirty="0" smtClean="0"/>
              <a:t> </a:t>
            </a:r>
            <a:r>
              <a:rPr lang="en-US" dirty="0"/>
              <a:t>A herpetic infection of the brain thought to be caused by the transmission of virus from a peripheral site on the face following HSV-1 reactivation, along the </a:t>
            </a:r>
            <a:r>
              <a:rPr lang="en-US" dirty="0" smtClean="0"/>
              <a:t>trigeminal nerve</a:t>
            </a:r>
            <a:r>
              <a:rPr lang="en-US" dirty="0"/>
              <a:t> axon, to the brain. HSV is the most common cause of viral encephalitis. </a:t>
            </a:r>
          </a:p>
          <a:p>
            <a:pPr marL="0" indent="0">
              <a:buNone/>
            </a:pPr>
            <a:r>
              <a:rPr lang="en-US" b="1" dirty="0"/>
              <a:t>Herpetic </a:t>
            </a:r>
            <a:r>
              <a:rPr lang="en-US" b="1" dirty="0" smtClean="0"/>
              <a:t>Whitlow or Herpes Gladiatorum: it </a:t>
            </a:r>
            <a:r>
              <a:rPr lang="en-US" dirty="0" smtClean="0"/>
              <a:t>is </a:t>
            </a:r>
            <a:r>
              <a:rPr lang="en-US" dirty="0"/>
              <a:t>a painful infection that typically affects the fingers or thumbs. On occasion, infection occurs on the toes or on the nail cuticle.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Pneumonia: </a:t>
            </a:r>
            <a:r>
              <a:rPr lang="en-US" b="1" dirty="0"/>
              <a:t>Pneumonia</a:t>
            </a:r>
            <a:r>
              <a:rPr lang="en-US" dirty="0"/>
              <a:t> is an infection of the </a:t>
            </a:r>
            <a:r>
              <a:rPr lang="en-US" dirty="0" smtClean="0"/>
              <a:t>lungs. </a:t>
            </a:r>
            <a:r>
              <a:rPr lang="en-US" dirty="0"/>
              <a:t>General symptoms include chest pain, </a:t>
            </a:r>
            <a:r>
              <a:rPr lang="en-US" dirty="0" smtClean="0"/>
              <a:t>fever &amp; </a:t>
            </a:r>
            <a:r>
              <a:rPr lang="en-US" dirty="0"/>
              <a:t>cough</a:t>
            </a:r>
            <a:endParaRPr lang="en-US" b="1" dirty="0"/>
          </a:p>
          <a:p>
            <a:endParaRPr lang="en-US" dirty="0"/>
          </a:p>
        </p:txBody>
      </p:sp>
      <p:pic>
        <p:nvPicPr>
          <p:cNvPr id="2050" name="Picture 2" descr="Herpetic whitlow in young 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65" y="4238573"/>
            <a:ext cx="1648691" cy="187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sv encephalit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07" y="2147448"/>
            <a:ext cx="1648691" cy="175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Findings of </a:t>
            </a:r>
            <a:r>
              <a:rPr lang="en-US" dirty="0" smtClean="0"/>
              <a:t>HSV-2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071" y="2376817"/>
            <a:ext cx="8350276" cy="33189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HSV-2 causes several diseases, both primary and recurrent: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/>
              <a:t>Genital Herpes: </a:t>
            </a:r>
            <a:r>
              <a:rPr lang="en-US" dirty="0"/>
              <a:t>When symptomatic, the typical manifestation of a primary HSV-1 or HSV-2 genital infection is clusters </a:t>
            </a:r>
            <a:r>
              <a:rPr lang="en-US" dirty="0" smtClean="0"/>
              <a:t>of inflamed</a:t>
            </a:r>
            <a:r>
              <a:rPr lang="en-US" dirty="0"/>
              <a:t> papules and vesicles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/>
              <a:t>Neonatal Herpes: </a:t>
            </a:r>
            <a:r>
              <a:rPr lang="en-US" dirty="0" smtClean="0"/>
              <a:t>is </a:t>
            </a:r>
            <a:r>
              <a:rPr lang="en-US" dirty="0"/>
              <a:t>a rare but serious condition, usually caused by vertical transmission of </a:t>
            </a:r>
            <a:r>
              <a:rPr lang="en-US" dirty="0" smtClean="0"/>
              <a:t>HSV</a:t>
            </a:r>
            <a:r>
              <a:rPr lang="en-US" dirty="0"/>
              <a:t> from mother to newborn. Around 1 in every 3,500 babies in the </a:t>
            </a:r>
            <a:r>
              <a:rPr lang="en-US" dirty="0" smtClean="0"/>
              <a:t>US </a:t>
            </a:r>
            <a:r>
              <a:rPr lang="en-US" dirty="0"/>
              <a:t>contract the infection</a:t>
            </a:r>
            <a:endParaRPr lang="en-US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/>
              <a:t>Aseptic Meningitis: </a:t>
            </a:r>
            <a:r>
              <a:rPr lang="en-US" dirty="0"/>
              <a:t>Aseptic meningitis is an illness characterized by serous inflammation of the linings of the brain</a:t>
            </a:r>
            <a:endParaRPr lang="en-US" b="1" dirty="0"/>
          </a:p>
        </p:txBody>
      </p:sp>
      <p:pic>
        <p:nvPicPr>
          <p:cNvPr id="3074" name="Picture 2" descr="SOA-Herpes-genitalis-fema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8"/>
          <a:stretch/>
        </p:blipFill>
        <p:spPr bwMode="auto">
          <a:xfrm>
            <a:off x="9573491" y="2438401"/>
            <a:ext cx="1640600" cy="158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neonatal her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927" y="4492481"/>
            <a:ext cx="3048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6353</TotalTime>
  <Words>510</Words>
  <Application>Microsoft Office PowerPoint</Application>
  <PresentationFormat>Custom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HERPESVISUES</vt:lpstr>
      <vt:lpstr>HERPESVISUES</vt:lpstr>
      <vt:lpstr>Characteristics</vt:lpstr>
      <vt:lpstr>Herpes Simplex Viruses</vt:lpstr>
      <vt:lpstr>PowerPoint Presentation</vt:lpstr>
      <vt:lpstr>Transmission &amp; Epidemiology</vt:lpstr>
      <vt:lpstr>Pathogenesis</vt:lpstr>
      <vt:lpstr>Clinical Findings of HSV-1</vt:lpstr>
      <vt:lpstr>Clinical Findings of HSV-2</vt:lpstr>
      <vt:lpstr>Laboratory Diagnosis</vt:lpstr>
      <vt:lpstr>Treatment</vt:lpstr>
      <vt:lpstr>Prevention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HERPESVISUES</dc:title>
  <dc:creator>Dr.Sadia</dc:creator>
  <cp:lastModifiedBy>hp 15p</cp:lastModifiedBy>
  <cp:revision>46</cp:revision>
  <dcterms:created xsi:type="dcterms:W3CDTF">2018-09-21T06:19:10Z</dcterms:created>
  <dcterms:modified xsi:type="dcterms:W3CDTF">2019-04-18T04:16:27Z</dcterms:modified>
</cp:coreProperties>
</file>